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6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5.xml"/><Relationship Id="rId32" Type="http://schemas.openxmlformats.org/officeDocument/2006/relationships/font" Target="fonts/Raleway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e2025ba67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ae2025ba67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ae2025ba6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ae2025ba6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ae2025ba67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ae2025ba67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ae2025ba67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ae2025ba67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ae2025ba67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ae2025ba67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ae2025ba67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ae2025ba67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e47be214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ae47be214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ae2025ba67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ae2025ba67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ae2025ba67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ae2025ba67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ae47be214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ae47be214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ae2025ba67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ae2025ba67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ae47be214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ae47be214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ae47be214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ae47be214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ae4e68009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ae4e68009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ae4e68009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ae4e68009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ae4e68009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ae4e68009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ae2025ba67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ae2025ba67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ae47be214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ae47be214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ae2025ba67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ae2025ba67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e2025ba67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ae2025ba67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ae2025ba67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ae2025ba67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ae2025ba67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ae2025ba67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ae47be214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ae47be214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r-project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ran.r-project.org/bin/windows/base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603175"/>
            <a:ext cx="76881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R - PPGCSO/UFJF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(Aula 1)- 08/12/2025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4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Guilherme Duque (IESP-UERJ)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https://github.com/GuilhermeDuque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o R?</a:t>
            </a:r>
            <a:endParaRPr/>
          </a:p>
        </p:txBody>
      </p:sp>
      <p:sp>
        <p:nvSpPr>
          <p:cNvPr id="150" name="Google Shape;150;p22"/>
          <p:cNvSpPr txBox="1"/>
          <p:nvPr>
            <p:ph idx="1" type="body"/>
          </p:nvPr>
        </p:nvSpPr>
        <p:spPr>
          <a:xfrm>
            <a:off x="729450" y="2078875"/>
            <a:ext cx="7688700" cy="28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O R, e em especial o R Studio, é software gratuito, utilizado especialmente para análises estatísticas e geração de gráficos. </a:t>
            </a:r>
            <a:r>
              <a:rPr lang="pt-BR" sz="1600" u="sng">
                <a:solidFill>
                  <a:schemeClr val="hlink"/>
                </a:solidFill>
                <a:hlinkClick r:id="rId3"/>
              </a:rPr>
              <a:t>https://www.r-project.org/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Criado nos laboratórios Bell, o software (que se chama S, na época), foi evoluindo até se tornar um software gratuito e aberto à comunidade.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Muito utilizado em áreas como Estatística, Economia, Biologia e Ciências Sociais!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Como toda linguagem de programação, a curva de aprendizagem é tortuosa no início; mas após um pouco de prática, torna-se intuitivo e possibilita a resolução de inúmeros problemas de pesquisa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Recomendação de livros</a:t>
            </a:r>
            <a:endParaRPr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1600"/>
              <a:t>Infelizmente, a maior parte dos livros sobre R ainda são em inglês. Porém, já temos alguns trabalhos traduzidos ou escritos no nosso belíssimo português </a:t>
            </a:r>
            <a:endParaRPr b="1" sz="1600"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675" y="2767675"/>
            <a:ext cx="2005701" cy="2202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2350" y="2738612"/>
            <a:ext cx="1785150" cy="226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3275" y="2699038"/>
            <a:ext cx="1884325" cy="234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Demais livros </a:t>
            </a:r>
            <a:endParaRPr/>
          </a:p>
        </p:txBody>
      </p:sp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425" y="1821163"/>
            <a:ext cx="1951901" cy="277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4800" y="1767038"/>
            <a:ext cx="2264576" cy="288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9374" y="1739028"/>
            <a:ext cx="1951900" cy="294078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usar o R?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Assim como outros softwares de análise de dados (como python, por exemplo), o R consegue lidar com uma enorme quantidade de dados.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Pacotes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Comunidade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Capacidade de manipulação dos gráficos e dos dados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Prático </a:t>
            </a:r>
            <a:r>
              <a:rPr lang="pt-BR" sz="1600"/>
              <a:t>estatisticamente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Empregabilidade: Quaest, IPEA, CEBRAP, CEPEA, Atlas Intel…</a:t>
            </a:r>
            <a:endParaRPr sz="1600"/>
          </a:p>
        </p:txBody>
      </p:sp>
      <p:sp>
        <p:nvSpPr>
          <p:cNvPr id="178" name="Google Shape;178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usar o R?</a:t>
            </a:r>
            <a:endParaRPr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000" y="1906050"/>
            <a:ext cx="3475725" cy="308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Estatística</a:t>
            </a:r>
            <a:endParaRPr/>
          </a:p>
        </p:txBody>
      </p:sp>
      <p:sp>
        <p:nvSpPr>
          <p:cNvPr id="192" name="Google Shape;192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Sendo um software voltado para estatística, trabalharemos com alguns conceitos de estatística básica, como moda, média, mediana, desvio padrão, etc..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Interpretação dos gráficos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Compreensão básica do summarise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93" name="Google Shape;193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type="ctrTitle"/>
          </p:nvPr>
        </p:nvSpPr>
        <p:spPr>
          <a:xfrm>
            <a:off x="729450" y="1603175"/>
            <a:ext cx="76881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Avaliação final</a:t>
            </a:r>
            <a:endParaRPr/>
          </a:p>
        </p:txBody>
      </p:sp>
      <p:sp>
        <p:nvSpPr>
          <p:cNvPr id="199" name="Google Shape;199;p28"/>
          <p:cNvSpPr txBox="1"/>
          <p:nvPr>
            <p:ph idx="1" type="subTitle"/>
          </p:nvPr>
        </p:nvSpPr>
        <p:spPr>
          <a:xfrm>
            <a:off x="729625" y="3172900"/>
            <a:ext cx="7688100" cy="14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 final</a:t>
            </a:r>
            <a:endParaRPr/>
          </a:p>
        </p:txBody>
      </p:sp>
      <p:sp>
        <p:nvSpPr>
          <p:cNvPr id="206" name="Google Shape;206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1600"/>
              <a:t>Baseado no que vimos no curso, faça uma análise descritiva a partir de alguma das bases que utilizamos. Lembre-se de escrever sobre o objeto de análise (como, por exemplo, qual pergunta você quer responder). Descreva um pouco sobre a base e as variáveis que você está mobilizando, bem como o passo a passo da manipulação dela. O exercício pode ser entregue tanto em .Rmd (como vimos no curso) ou Rmarkdown, que vimos na última aula</a:t>
            </a:r>
            <a:endParaRPr b="1" sz="1600"/>
          </a:p>
        </p:txBody>
      </p:sp>
      <p:sp>
        <p:nvSpPr>
          <p:cNvPr id="207" name="Google Shape;207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 o GPT?</a:t>
            </a:r>
            <a:endParaRPr/>
          </a:p>
        </p:txBody>
      </p:sp>
      <p:sp>
        <p:nvSpPr>
          <p:cNvPr id="213" name="Google Shape;213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Automatização de tarefas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Delegar tudo pra IA é ruim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Praticar, praticar, praticar…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Leitura do que está sendo gerado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Cuidado com os prompts </a:t>
            </a:r>
            <a:endParaRPr sz="1600"/>
          </a:p>
        </p:txBody>
      </p:sp>
      <p:sp>
        <p:nvSpPr>
          <p:cNvPr id="214" name="Google Shape;214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type="ctrTitle"/>
          </p:nvPr>
        </p:nvSpPr>
        <p:spPr>
          <a:xfrm>
            <a:off x="729450" y="1603175"/>
            <a:ext cx="76881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Aula 1 - Fundamentos e estrutura básica</a:t>
            </a:r>
            <a:endParaRPr/>
          </a:p>
        </p:txBody>
      </p:sp>
      <p:sp>
        <p:nvSpPr>
          <p:cNvPr id="220" name="Google Shape;220;p31"/>
          <p:cNvSpPr txBox="1"/>
          <p:nvPr>
            <p:ph idx="1" type="subTitle"/>
          </p:nvPr>
        </p:nvSpPr>
        <p:spPr>
          <a:xfrm>
            <a:off x="729625" y="3172900"/>
            <a:ext cx="7688100" cy="14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 do curso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Introduzir os alunos ao R e suas funções básicas, capacitando-os para importar, manipular e exportar  bases de dados limpas e reprodutíveis. 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Importar/ manipular/ exportar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Gerar gráficos e tabelas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Interpretação básica dos gráficos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Replicabilidade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Técnicas estatísticas básicas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Principais comandos utilizados no R </a:t>
            </a:r>
            <a:endParaRPr sz="1600"/>
          </a:p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2"/>
          <p:cNvSpPr txBox="1"/>
          <p:nvPr>
            <p:ph idx="1" type="body"/>
          </p:nvPr>
        </p:nvSpPr>
        <p:spPr>
          <a:xfrm>
            <a:off x="729450" y="4772625"/>
            <a:ext cx="768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/>
          </a:bodyPr>
          <a:lstStyle/>
          <a:p>
            <a:pPr indent="-27686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600"/>
              <a:t>Fonte: Posit team. Get Started – RStudio User Guide. Posit, 2025. Disponível em: https://docs.posit.co/ide/user/ide/get-started/. Acesso em: 07 dez. 2025.</a:t>
            </a:r>
            <a:endParaRPr sz="1600"/>
          </a:p>
        </p:txBody>
      </p:sp>
      <p:sp>
        <p:nvSpPr>
          <p:cNvPr id="228" name="Google Shape;228;p3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29" name="Google Shape;229;p32"/>
          <p:cNvPicPr preferRelativeResize="0"/>
          <p:nvPr/>
        </p:nvPicPr>
        <p:blipFill rotWithShape="1">
          <a:blip r:embed="rId3">
            <a:alphaModFix/>
          </a:blip>
          <a:srcRect b="0" l="-1410" r="1409" t="0"/>
          <a:stretch/>
        </p:blipFill>
        <p:spPr>
          <a:xfrm>
            <a:off x="1751775" y="495276"/>
            <a:ext cx="5657999" cy="4254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Exercícios cálculo</a:t>
            </a:r>
            <a:endParaRPr/>
          </a:p>
        </p:txBody>
      </p:sp>
      <p:sp>
        <p:nvSpPr>
          <p:cNvPr id="235" name="Google Shape;235;p3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Calcule: 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7 vezes 8 menos 12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15 dividido por 3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A raiz quadrada de 196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O resto da divisão de 85 por 7</a:t>
            </a:r>
            <a:endParaRPr sz="1600"/>
          </a:p>
        </p:txBody>
      </p:sp>
      <p:sp>
        <p:nvSpPr>
          <p:cNvPr id="236" name="Google Shape;236;p3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Exercícios lógicos</a:t>
            </a:r>
            <a:endParaRPr/>
          </a:p>
        </p:txBody>
      </p:sp>
      <p:sp>
        <p:nvSpPr>
          <p:cNvPr id="242" name="Google Shape;242;p3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/>
              <a:t>Como o código retornará?</a:t>
            </a:r>
            <a:endParaRPr b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pt-BR" sz="1600"/>
              <a:t>5 &gt; 8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pt-BR" sz="1600"/>
              <a:t>10 != 10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pt-BR" sz="1600"/>
              <a:t>(4 &gt;= 4) &amp; (3 &lt; 8)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pt-BR" sz="1600"/>
              <a:t>(2 &gt; 5) | (10 == 10)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pt-BR" sz="1600"/>
              <a:t>!(7 &lt;= 7)</a:t>
            </a:r>
            <a:endParaRPr b="1" sz="1600"/>
          </a:p>
        </p:txBody>
      </p:sp>
      <p:sp>
        <p:nvSpPr>
          <p:cNvPr id="243" name="Google Shape;243;p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Exercícios	</a:t>
            </a:r>
            <a:endParaRPr/>
          </a:p>
        </p:txBody>
      </p:sp>
      <p:sp>
        <p:nvSpPr>
          <p:cNvPr id="249" name="Google Shape;249;p35"/>
          <p:cNvSpPr txBox="1"/>
          <p:nvPr>
            <p:ph idx="1" type="body"/>
          </p:nvPr>
        </p:nvSpPr>
        <p:spPr>
          <a:xfrm>
            <a:off x="729450" y="2078875"/>
            <a:ext cx="7688700" cy="29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Crie três objetos, um com valor 10 e outro com valor 5 e outro com valor 7.  Depois, crie um novo objeto a partir desses, onde o resultado será: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Soma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Subtração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Multiplicação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Exponenciação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Crie um objeto com números de 1 a 100.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Qual a sua média?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Qual a mediana?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BR" sz="1600"/>
              <a:t>Qual a frequência de cada um desses números? </a:t>
            </a:r>
            <a:endParaRPr sz="1600"/>
          </a:p>
        </p:txBody>
      </p:sp>
      <p:sp>
        <p:nvSpPr>
          <p:cNvPr id="250" name="Google Shape;250;p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Exercícios</a:t>
            </a:r>
            <a:endParaRPr/>
          </a:p>
        </p:txBody>
      </p:sp>
      <p:sp>
        <p:nvSpPr>
          <p:cNvPr id="256" name="Google Shape;256;p3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Crie um data frame, no qual há uma lista de 5 pessoas, idade e notas. Depois, execute um comando para visualizar a lista.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Quantas colunas esse data frame possui?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Selecione somente a segunda pessoa desse dataframe </a:t>
            </a:r>
            <a:endParaRPr sz="1600"/>
          </a:p>
        </p:txBody>
      </p:sp>
      <p:sp>
        <p:nvSpPr>
          <p:cNvPr id="257" name="Google Shape;257;p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Baixando o R 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7688700" cy="28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pt-BR" sz="1600"/>
              <a:t>Precisaremos de dois aplicativos: o R e o R Studio.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600"/>
              <a:t>Download R: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600" u="sng">
                <a:solidFill>
                  <a:schemeClr val="hlink"/>
                </a:solidFill>
                <a:hlinkClick r:id="rId3"/>
              </a:rPr>
              <a:t>https://cran.r-project.org/bin/windows/base/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600"/>
              <a:t>Download R Studio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600"/>
              <a:t>https://download1.rstudio.org/electron/windows/RStudio-2025.09.2-418.exe</a:t>
            </a:r>
            <a:endParaRPr b="1"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ctrTitle"/>
          </p:nvPr>
        </p:nvSpPr>
        <p:spPr>
          <a:xfrm>
            <a:off x="729450" y="1603175"/>
            <a:ext cx="76881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Organização do curso</a:t>
            </a:r>
            <a:endParaRPr/>
          </a:p>
        </p:txBody>
      </p:sp>
      <p:sp>
        <p:nvSpPr>
          <p:cNvPr id="108" name="Google Shape;108;p16"/>
          <p:cNvSpPr txBox="1"/>
          <p:nvPr>
            <p:ph idx="1" type="subTitle"/>
          </p:nvPr>
        </p:nvSpPr>
        <p:spPr>
          <a:xfrm>
            <a:off x="729625" y="3172900"/>
            <a:ext cx="7688100" cy="14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Aula 1- Fundamentos e Estruturas Básicas  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Introdução ao R e ao seu ambiente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Comandos básicos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Estruturas de dados básicas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Pacotes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Exercícios práticos</a:t>
            </a:r>
            <a:endParaRPr sz="1600"/>
          </a:p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Aula 2-  Data frames e manipulação de dados</a:t>
            </a:r>
            <a:endParaRPr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Data Frames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Importação de bases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Limpeza dos dados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Exercícios </a:t>
            </a:r>
            <a:endParaRPr sz="1600"/>
          </a:p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Aula 3-  Análise exploratória e visualização</a:t>
            </a:r>
            <a:endParaRPr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Análises descritivas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Estatística básica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Visualização com ggplot2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Exercícios </a:t>
            </a:r>
            <a:endParaRPr sz="1600"/>
          </a:p>
        </p:txBody>
      </p:sp>
      <p:sp>
        <p:nvSpPr>
          <p:cNvPr id="130" name="Google Shape;130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Aula 4- </a:t>
            </a:r>
            <a:r>
              <a:rPr lang="pt-BR"/>
              <a:t>Programação e caminhos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 Estruturas de controle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 Funções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Análise completa de um dataset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BR" sz="1600"/>
              <a:t>RMarkdown e próximos Passos</a:t>
            </a:r>
            <a:endParaRPr sz="1600"/>
          </a:p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ctrTitle"/>
          </p:nvPr>
        </p:nvSpPr>
        <p:spPr>
          <a:xfrm>
            <a:off x="729450" y="1603175"/>
            <a:ext cx="76881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Sobre o R </a:t>
            </a:r>
            <a:endParaRPr/>
          </a:p>
        </p:txBody>
      </p:sp>
      <p:sp>
        <p:nvSpPr>
          <p:cNvPr id="143" name="Google Shape;143;p21"/>
          <p:cNvSpPr txBox="1"/>
          <p:nvPr>
            <p:ph idx="1" type="subTitle"/>
          </p:nvPr>
        </p:nvSpPr>
        <p:spPr>
          <a:xfrm>
            <a:off x="729625" y="3172900"/>
            <a:ext cx="7688100" cy="14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